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9" r:id="rId12"/>
    <p:sldId id="266" r:id="rId13"/>
    <p:sldId id="280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26.04.2011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26.04.2011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26.04.2011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26.04.2011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26.04.2011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26.04.2011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26.04.2011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sz="5400" i="1" dirty="0" smtClean="0"/>
              <a:t>Gaetano </a:t>
            </a:r>
            <a:r>
              <a:rPr lang="de-DE" sz="5400" i="1" dirty="0" err="1" smtClean="0"/>
              <a:t>Berruto</a:t>
            </a:r>
            <a:r>
              <a:rPr lang="de-DE" sz="5400" i="1" dirty="0" smtClean="0"/>
              <a:t> und die Varietäten des Italienischen</a:t>
            </a:r>
            <a:endParaRPr lang="de-DE" sz="5400" i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Varietäten des Italienischen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vereinfacht mit Hilfe dreier Achsen</a:t>
            </a:r>
            <a:r>
              <a:rPr lang="de-DE" dirty="0" smtClean="0">
                <a:sym typeface="Wingdings"/>
              </a:rPr>
              <a:t> </a:t>
            </a:r>
            <a:r>
              <a:rPr lang="de-DE" dirty="0" smtClean="0"/>
              <a:t> 9 wichtigsten </a:t>
            </a:r>
            <a:r>
              <a:rPr lang="de-DE" dirty="0" smtClean="0"/>
              <a:t>Varietäten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76510"/>
            <a:ext cx="6192688" cy="6784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Varietäten des Italienischen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Blick auf Entwicklung der it. </a:t>
            </a:r>
            <a:r>
              <a:rPr lang="de-DE" dirty="0" err="1" smtClean="0"/>
              <a:t>Varietätenmodelle</a:t>
            </a: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8362436" cy="5361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</a:t>
            </a:r>
            <a:r>
              <a:rPr lang="de-DE" dirty="0" err="1" smtClean="0"/>
              <a:t>Diamesische</a:t>
            </a:r>
            <a:r>
              <a:rPr lang="de-DE" dirty="0" smtClean="0"/>
              <a:t> </a:t>
            </a:r>
            <a:r>
              <a:rPr lang="de-DE" dirty="0"/>
              <a:t>Varietät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Unterscheidung durch unterschiedliche Natur der Mittel der Nachrichtenübermittlung, den Bedingungen der Produktionssituation, der eigenen Spracharchitektur und Anordnung  im Repertoire </a:t>
            </a:r>
          </a:p>
          <a:p>
            <a:pPr lvl="0"/>
            <a:r>
              <a:rPr lang="de-DE" dirty="0" smtClean="0"/>
              <a:t>Faktoren </a:t>
            </a:r>
            <a:r>
              <a:rPr lang="de-DE" dirty="0"/>
              <a:t>zur </a:t>
            </a:r>
            <a:r>
              <a:rPr lang="de-DE" dirty="0" smtClean="0"/>
              <a:t>Einteilung :</a:t>
            </a:r>
          </a:p>
          <a:p>
            <a:pPr lvl="0">
              <a:buNone/>
            </a:pPr>
            <a:r>
              <a:rPr lang="de-DE" dirty="0" smtClean="0"/>
              <a:t>		a</a:t>
            </a:r>
            <a:r>
              <a:rPr lang="de-DE" dirty="0"/>
              <a:t>) der Grad der Diskussionsplanung</a:t>
            </a:r>
          </a:p>
          <a:p>
            <a:pPr>
              <a:buNone/>
            </a:pPr>
            <a:r>
              <a:rPr lang="de-DE" dirty="0" smtClean="0"/>
              <a:t>   </a:t>
            </a:r>
            <a:r>
              <a:rPr lang="de-DE" dirty="0"/>
              <a:t>	</a:t>
            </a:r>
            <a:r>
              <a:rPr lang="de-DE" dirty="0" smtClean="0"/>
              <a:t>	b</a:t>
            </a:r>
            <a:r>
              <a:rPr lang="de-DE" dirty="0"/>
              <a:t>) die „pragmatische Art“ der Textorganisation</a:t>
            </a:r>
          </a:p>
          <a:p>
            <a:pPr>
              <a:buNone/>
            </a:pPr>
            <a:r>
              <a:rPr lang="de-DE" dirty="0"/>
              <a:t>	 </a:t>
            </a:r>
            <a:r>
              <a:rPr lang="de-DE" dirty="0" smtClean="0"/>
              <a:t>	c</a:t>
            </a:r>
            <a:r>
              <a:rPr lang="de-DE" dirty="0"/>
              <a:t>) die enge Verknüpfung von Kontext und des </a:t>
            </a:r>
          </a:p>
          <a:p>
            <a:pPr>
              <a:buNone/>
            </a:pPr>
            <a:r>
              <a:rPr lang="de-DE" dirty="0" smtClean="0"/>
              <a:t>		    </a:t>
            </a:r>
            <a:r>
              <a:rPr lang="de-DE" dirty="0"/>
              <a:t>Kommunikationspartners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</a:t>
            </a:r>
            <a:r>
              <a:rPr lang="de-DE" dirty="0" err="1" smtClean="0"/>
              <a:t>Diamesische</a:t>
            </a:r>
            <a:r>
              <a:rPr lang="de-DE" dirty="0" smtClean="0"/>
              <a:t> Varietät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3 Bereiche</a:t>
            </a:r>
            <a:r>
              <a:rPr lang="de-DE" dirty="0" smtClean="0"/>
              <a:t>:</a:t>
            </a:r>
          </a:p>
          <a:p>
            <a:pPr lvl="0">
              <a:buNone/>
            </a:pPr>
            <a:r>
              <a:rPr lang="de-DE" dirty="0"/>
              <a:t>	</a:t>
            </a:r>
            <a:r>
              <a:rPr lang="de-DE" dirty="0" smtClean="0"/>
              <a:t>	</a:t>
            </a:r>
            <a:r>
              <a:rPr lang="de-DE" dirty="0" smtClean="0">
                <a:sym typeface="Wingdings"/>
              </a:rPr>
              <a:t></a:t>
            </a:r>
            <a:r>
              <a:rPr lang="de-DE" dirty="0" smtClean="0"/>
              <a:t> </a:t>
            </a:r>
            <a:r>
              <a:rPr lang="de-DE" dirty="0"/>
              <a:t>der, in der keine Schriftlichkeit </a:t>
            </a:r>
            <a:r>
              <a:rPr lang="de-DE" dirty="0" smtClean="0"/>
              <a:t>		      vorzufinden </a:t>
            </a:r>
            <a:r>
              <a:rPr lang="de-DE" dirty="0"/>
              <a:t>ist</a:t>
            </a:r>
          </a:p>
          <a:p>
            <a:pPr>
              <a:buNone/>
            </a:pPr>
            <a:r>
              <a:rPr lang="de-DE" dirty="0" smtClean="0">
                <a:sym typeface="Wingdings"/>
              </a:rPr>
              <a:t>		</a:t>
            </a:r>
            <a:r>
              <a:rPr lang="de-DE" dirty="0" smtClean="0"/>
              <a:t> </a:t>
            </a:r>
            <a:r>
              <a:rPr lang="de-DE" dirty="0"/>
              <a:t>der, in der es keine Mündlichkeit gibt</a:t>
            </a:r>
          </a:p>
          <a:p>
            <a:pPr>
              <a:buNone/>
            </a:pPr>
            <a:r>
              <a:rPr lang="de-DE" dirty="0" smtClean="0">
                <a:sym typeface="Wingdings"/>
              </a:rPr>
              <a:t>		</a:t>
            </a:r>
            <a:r>
              <a:rPr lang="de-DE" dirty="0" smtClean="0"/>
              <a:t> </a:t>
            </a:r>
            <a:r>
              <a:rPr lang="de-DE" dirty="0"/>
              <a:t>der Rest, in dem es beides gibt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</a:t>
            </a:r>
            <a:r>
              <a:rPr lang="de-DE" dirty="0" err="1" smtClean="0"/>
              <a:t>Diamesische</a:t>
            </a:r>
            <a:r>
              <a:rPr lang="de-DE" dirty="0" smtClean="0"/>
              <a:t> Varietät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 smtClean="0"/>
              <a:t>hier</a:t>
            </a:r>
            <a:r>
              <a:rPr lang="de-DE" dirty="0"/>
              <a:t>: Betrachtung des </a:t>
            </a:r>
            <a:r>
              <a:rPr lang="de-DE" dirty="0" smtClean="0"/>
              <a:t>Mündlichen, </a:t>
            </a:r>
            <a:r>
              <a:rPr lang="de-DE" dirty="0"/>
              <a:t>dann Rückschluss auf das </a:t>
            </a:r>
            <a:r>
              <a:rPr lang="de-DE" dirty="0" smtClean="0"/>
              <a:t>Schriftliche</a:t>
            </a:r>
          </a:p>
          <a:p>
            <a:r>
              <a:rPr lang="de-DE" dirty="0" smtClean="0"/>
              <a:t>Im mündlichen </a:t>
            </a:r>
            <a:r>
              <a:rPr lang="de-DE" dirty="0"/>
              <a:t>Selbstkorrekturen offensichtlicher </a:t>
            </a:r>
            <a:endParaRPr lang="de-DE" dirty="0" smtClean="0"/>
          </a:p>
          <a:p>
            <a:r>
              <a:rPr lang="de-DE" dirty="0" smtClean="0"/>
              <a:t>Syntax: </a:t>
            </a:r>
          </a:p>
          <a:p>
            <a:pPr>
              <a:buNone/>
            </a:pPr>
            <a:r>
              <a:rPr lang="de-DE" dirty="0"/>
              <a:t>	</a:t>
            </a:r>
            <a:r>
              <a:rPr lang="de-DE" dirty="0" smtClean="0"/>
              <a:t>	Präferenz von Parataxen </a:t>
            </a:r>
          </a:p>
          <a:p>
            <a:pPr>
              <a:buNone/>
            </a:pPr>
            <a:r>
              <a:rPr lang="de-DE" sz="3200" dirty="0"/>
              <a:t>	</a:t>
            </a:r>
            <a:r>
              <a:rPr lang="de-DE" sz="3200" dirty="0" smtClean="0"/>
              <a:t>	wiederholt unterbrochene Satzstruktur 	Stellung der Satzkomponenten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</a:t>
            </a:r>
            <a:r>
              <a:rPr lang="de-DE" dirty="0" err="1" smtClean="0"/>
              <a:t>Diamesische</a:t>
            </a:r>
            <a:r>
              <a:rPr lang="de-DE" dirty="0" smtClean="0"/>
              <a:t> Varietät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viele unterschiedliche Teilsätze </a:t>
            </a:r>
            <a:r>
              <a:rPr lang="de-DE" dirty="0" smtClean="0"/>
              <a:t>mit </a:t>
            </a:r>
            <a:r>
              <a:rPr lang="de-DE" dirty="0"/>
              <a:t>Funktion der Unterstreichung der Thema/Rhema-Artikulation um die Informationsstruktur des Satzes zu markieren </a:t>
            </a:r>
            <a:endParaRPr lang="de-DE" dirty="0" smtClean="0"/>
          </a:p>
          <a:p>
            <a:pPr>
              <a:buNone/>
            </a:pPr>
            <a:r>
              <a:rPr lang="de-DE" dirty="0">
                <a:sym typeface="Wingdings"/>
              </a:rPr>
              <a:t>	</a:t>
            </a:r>
            <a:r>
              <a:rPr lang="de-DE" dirty="0" smtClean="0">
                <a:sym typeface="Wingdings" pitchFamily="2" charset="2"/>
              </a:rPr>
              <a:t></a:t>
            </a:r>
            <a:r>
              <a:rPr lang="de-DE" dirty="0" smtClean="0"/>
              <a:t> </a:t>
            </a:r>
            <a:r>
              <a:rPr lang="de-DE" dirty="0"/>
              <a:t>Realisierung </a:t>
            </a:r>
            <a:r>
              <a:rPr lang="de-DE" dirty="0" smtClean="0"/>
              <a:t>z.B. </a:t>
            </a:r>
            <a:r>
              <a:rPr lang="de-DE" dirty="0"/>
              <a:t>durch </a:t>
            </a:r>
            <a:endParaRPr lang="de-DE" dirty="0" smtClean="0"/>
          </a:p>
          <a:p>
            <a:pPr>
              <a:buNone/>
            </a:pPr>
            <a:r>
              <a:rPr lang="de-DE" dirty="0"/>
              <a:t>	</a:t>
            </a:r>
            <a:r>
              <a:rPr lang="de-DE" dirty="0" smtClean="0"/>
              <a:t>	Verneinung: „</a:t>
            </a:r>
            <a:r>
              <a:rPr lang="de-DE" dirty="0"/>
              <a:t>non è </a:t>
            </a:r>
            <a:r>
              <a:rPr lang="de-DE" dirty="0" err="1"/>
              <a:t>che</a:t>
            </a:r>
            <a:r>
              <a:rPr lang="de-DE" dirty="0" smtClean="0"/>
              <a:t>…“, </a:t>
            </a:r>
          </a:p>
          <a:p>
            <a:pPr>
              <a:buNone/>
            </a:pPr>
            <a:r>
              <a:rPr lang="de-DE" dirty="0"/>
              <a:t>	</a:t>
            </a:r>
            <a:r>
              <a:rPr lang="de-DE" dirty="0" smtClean="0"/>
              <a:t>	Verschiebung </a:t>
            </a:r>
            <a:r>
              <a:rPr lang="de-DE" dirty="0"/>
              <a:t>nach </a:t>
            </a:r>
            <a:r>
              <a:rPr lang="de-DE" dirty="0" smtClean="0"/>
              <a:t>links: „</a:t>
            </a:r>
            <a:r>
              <a:rPr lang="de-DE" dirty="0"/>
              <a:t>le </a:t>
            </a:r>
            <a:r>
              <a:rPr lang="de-DE" dirty="0" err="1"/>
              <a:t>lezione</a:t>
            </a:r>
            <a:r>
              <a:rPr lang="de-DE" b="1" dirty="0"/>
              <a:t> le</a:t>
            </a:r>
            <a:r>
              <a:rPr lang="de-DE" dirty="0"/>
              <a:t> </a:t>
            </a:r>
            <a:r>
              <a:rPr lang="de-DE" dirty="0" smtClean="0"/>
              <a:t>	</a:t>
            </a:r>
            <a:r>
              <a:rPr lang="de-DE" dirty="0" err="1" smtClean="0"/>
              <a:t>incomincio</a:t>
            </a:r>
            <a:r>
              <a:rPr lang="de-DE" dirty="0" smtClean="0"/>
              <a:t> </a:t>
            </a:r>
            <a:r>
              <a:rPr lang="de-DE" dirty="0" err="1"/>
              <a:t>il</a:t>
            </a:r>
            <a:r>
              <a:rPr lang="de-DE" dirty="0"/>
              <a:t> </a:t>
            </a:r>
            <a:r>
              <a:rPr lang="de-DE" dirty="0" err="1" smtClean="0"/>
              <a:t>mercoledì</a:t>
            </a:r>
            <a:r>
              <a:rPr lang="de-DE" dirty="0" smtClean="0"/>
              <a:t>“</a:t>
            </a:r>
          </a:p>
          <a:p>
            <a:pPr>
              <a:buNone/>
            </a:pPr>
            <a:r>
              <a:rPr lang="de-DE" dirty="0"/>
              <a:t>	</a:t>
            </a:r>
            <a:r>
              <a:rPr lang="de-DE" dirty="0" smtClean="0"/>
              <a:t>	oder rechts: „</a:t>
            </a:r>
            <a:r>
              <a:rPr lang="de-DE" b="1" dirty="0" err="1"/>
              <a:t>lo</a:t>
            </a:r>
            <a:r>
              <a:rPr lang="de-DE" b="1" dirty="0"/>
              <a:t> </a:t>
            </a:r>
            <a:r>
              <a:rPr lang="de-DE" dirty="0" err="1"/>
              <a:t>vuole</a:t>
            </a:r>
            <a:r>
              <a:rPr lang="de-DE" dirty="0"/>
              <a:t> </a:t>
            </a:r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caffè</a:t>
            </a:r>
            <a:r>
              <a:rPr lang="de-DE" dirty="0" smtClean="0"/>
              <a:t>?“,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</a:t>
            </a:r>
            <a:r>
              <a:rPr lang="de-DE" dirty="0" err="1" smtClean="0"/>
              <a:t>Diamesische</a:t>
            </a:r>
            <a:r>
              <a:rPr lang="de-DE" dirty="0" smtClean="0"/>
              <a:t> Varietät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	„angehängtes Thema“: „</a:t>
            </a:r>
            <a:r>
              <a:rPr lang="de-DE" dirty="0" err="1" smtClean="0"/>
              <a:t>Questi</a:t>
            </a:r>
            <a:r>
              <a:rPr lang="de-DE" dirty="0" smtClean="0"/>
              <a:t> </a:t>
            </a:r>
            <a:r>
              <a:rPr lang="de-DE" dirty="0" err="1" smtClean="0"/>
              <a:t>limoni</a:t>
            </a:r>
            <a:r>
              <a:rPr lang="de-DE" dirty="0" smtClean="0"/>
              <a:t>, per </a:t>
            </a:r>
            <a:r>
              <a:rPr lang="de-DE" dirty="0" err="1" smtClean="0"/>
              <a:t>avere</a:t>
            </a:r>
            <a:r>
              <a:rPr lang="de-DE" dirty="0" smtClean="0"/>
              <a:t> </a:t>
            </a:r>
            <a:r>
              <a:rPr lang="de-DE" dirty="0" err="1" smtClean="0"/>
              <a:t>un</a:t>
            </a:r>
            <a:r>
              <a:rPr lang="de-DE" dirty="0" smtClean="0"/>
              <a:t> </a:t>
            </a:r>
            <a:r>
              <a:rPr lang="de-DE" dirty="0" err="1" smtClean="0"/>
              <a:t>po</a:t>
            </a:r>
            <a:r>
              <a:rPr lang="de-DE" dirty="0" smtClean="0"/>
              <a:t>‘ di </a:t>
            </a:r>
            <a:r>
              <a:rPr lang="de-DE" dirty="0" err="1" smtClean="0"/>
              <a:t>sugo</a:t>
            </a:r>
            <a:r>
              <a:rPr lang="de-DE" dirty="0" smtClean="0"/>
              <a:t>, </a:t>
            </a:r>
            <a:r>
              <a:rPr lang="de-DE" dirty="0" err="1" smtClean="0"/>
              <a:t>bisogna</a:t>
            </a:r>
            <a:r>
              <a:rPr lang="de-DE" dirty="0" smtClean="0"/>
              <a:t>  </a:t>
            </a:r>
            <a:r>
              <a:rPr lang="de-DE" dirty="0" err="1" smtClean="0"/>
              <a:t>spremer</a:t>
            </a:r>
            <a:r>
              <a:rPr lang="de-DE" b="1" dirty="0" err="1" smtClean="0"/>
              <a:t>ne</a:t>
            </a:r>
            <a:r>
              <a:rPr lang="de-DE" dirty="0" smtClean="0"/>
              <a:t> 	</a:t>
            </a:r>
            <a:r>
              <a:rPr lang="de-DE" dirty="0" err="1" smtClean="0"/>
              <a:t>tre</a:t>
            </a:r>
            <a:r>
              <a:rPr lang="de-DE" dirty="0" smtClean="0"/>
              <a:t>“</a:t>
            </a:r>
          </a:p>
          <a:p>
            <a:pPr>
              <a:buNone/>
            </a:pPr>
            <a:r>
              <a:rPr lang="de-DE" dirty="0" smtClean="0"/>
              <a:t> 	und das vorstellende </a:t>
            </a:r>
            <a:r>
              <a:rPr lang="de-DE" i="1" dirty="0" err="1" smtClean="0"/>
              <a:t>c’è</a:t>
            </a:r>
            <a:r>
              <a:rPr lang="de-DE" i="1" dirty="0" smtClean="0"/>
              <a:t>:</a:t>
            </a:r>
            <a:r>
              <a:rPr lang="de-DE" dirty="0" smtClean="0"/>
              <a:t> „</a:t>
            </a:r>
            <a:r>
              <a:rPr lang="de-DE" dirty="0" err="1" smtClean="0"/>
              <a:t>C’è</a:t>
            </a:r>
            <a:r>
              <a:rPr lang="de-DE" dirty="0" smtClean="0"/>
              <a:t> </a:t>
            </a:r>
            <a:r>
              <a:rPr lang="de-DE" dirty="0" err="1" smtClean="0"/>
              <a:t>un</a:t>
            </a:r>
            <a:r>
              <a:rPr lang="de-DE" dirty="0" smtClean="0"/>
              <a:t> </a:t>
            </a:r>
            <a:r>
              <a:rPr lang="de-DE" dirty="0" err="1" smtClean="0"/>
              <a:t>signore</a:t>
            </a:r>
            <a:r>
              <a:rPr lang="de-DE" dirty="0" smtClean="0"/>
              <a:t> </a:t>
            </a:r>
            <a:r>
              <a:rPr lang="de-DE" dirty="0" err="1" smtClean="0"/>
              <a:t>che</a:t>
            </a:r>
            <a:r>
              <a:rPr lang="de-DE" dirty="0" smtClean="0"/>
              <a:t> </a:t>
            </a:r>
            <a:r>
              <a:rPr lang="de-DE" dirty="0" err="1" smtClean="0"/>
              <a:t>vuole</a:t>
            </a:r>
            <a:r>
              <a:rPr lang="de-DE" dirty="0" smtClean="0"/>
              <a:t> </a:t>
            </a:r>
            <a:r>
              <a:rPr lang="de-DE" dirty="0" err="1" smtClean="0"/>
              <a:t>parlare</a:t>
            </a:r>
            <a:r>
              <a:rPr lang="de-DE" dirty="0" smtClean="0"/>
              <a:t> </a:t>
            </a:r>
            <a:r>
              <a:rPr lang="de-DE" dirty="0" err="1" smtClean="0"/>
              <a:t>con</a:t>
            </a:r>
            <a:r>
              <a:rPr lang="de-DE" dirty="0" smtClean="0"/>
              <a:t> </a:t>
            </a:r>
            <a:r>
              <a:rPr lang="de-DE" dirty="0" err="1" smtClean="0"/>
              <a:t>te</a:t>
            </a:r>
            <a:r>
              <a:rPr lang="de-DE" dirty="0" smtClean="0"/>
              <a:t>“</a:t>
            </a:r>
          </a:p>
          <a:p>
            <a:r>
              <a:rPr lang="de-DE" dirty="0" smtClean="0"/>
              <a:t>Präferenz, morphologische Muster und Funktionen einfacher zu organisieren</a:t>
            </a:r>
          </a:p>
          <a:p>
            <a:r>
              <a:rPr lang="de-DE" dirty="0" smtClean="0"/>
              <a:t>Meidung des Passiv mit Handelnde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</a:t>
            </a:r>
            <a:r>
              <a:rPr lang="de-DE" dirty="0" err="1" smtClean="0"/>
              <a:t>Diamesische</a:t>
            </a:r>
            <a:r>
              <a:rPr lang="de-DE" dirty="0" smtClean="0"/>
              <a:t> Varietät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nicht </a:t>
            </a:r>
            <a:r>
              <a:rPr lang="de-DE" dirty="0"/>
              <a:t>immer Übereinstimmung zwischen Verb und Subjekt (z.B. „I </a:t>
            </a:r>
            <a:r>
              <a:rPr lang="de-DE" dirty="0" err="1"/>
              <a:t>polacchi</a:t>
            </a:r>
            <a:r>
              <a:rPr lang="de-DE" dirty="0"/>
              <a:t> </a:t>
            </a:r>
            <a:r>
              <a:rPr lang="de-DE" b="1" dirty="0"/>
              <a:t>è</a:t>
            </a:r>
            <a:r>
              <a:rPr lang="de-DE" dirty="0"/>
              <a:t> </a:t>
            </a:r>
            <a:r>
              <a:rPr lang="de-DE" dirty="0" err="1"/>
              <a:t>gente</a:t>
            </a:r>
            <a:r>
              <a:rPr lang="de-DE" dirty="0"/>
              <a:t> </a:t>
            </a:r>
            <a:r>
              <a:rPr lang="de-DE" dirty="0" err="1"/>
              <a:t>abituata</a:t>
            </a:r>
            <a:r>
              <a:rPr lang="de-DE" dirty="0"/>
              <a:t> a </a:t>
            </a:r>
            <a:r>
              <a:rPr lang="de-DE" dirty="0" err="1"/>
              <a:t>lavorare</a:t>
            </a:r>
            <a:r>
              <a:rPr lang="de-DE" dirty="0"/>
              <a:t>“) </a:t>
            </a:r>
            <a:r>
              <a:rPr lang="de-DE" dirty="0" smtClean="0"/>
              <a:t>oder </a:t>
            </a:r>
            <a:r>
              <a:rPr lang="de-DE" dirty="0"/>
              <a:t>Substantiv und Adjektiv (z.B. „</a:t>
            </a:r>
            <a:r>
              <a:rPr lang="de-DE" dirty="0" err="1"/>
              <a:t>posso</a:t>
            </a:r>
            <a:r>
              <a:rPr lang="de-DE" dirty="0"/>
              <a:t> </a:t>
            </a:r>
            <a:r>
              <a:rPr lang="de-DE" dirty="0" err="1"/>
              <a:t>sapere</a:t>
            </a:r>
            <a:r>
              <a:rPr lang="de-DE" dirty="0"/>
              <a:t> </a:t>
            </a:r>
            <a:r>
              <a:rPr lang="de-DE" dirty="0" err="1"/>
              <a:t>qualche</a:t>
            </a:r>
            <a:r>
              <a:rPr lang="de-DE" dirty="0"/>
              <a:t> </a:t>
            </a:r>
            <a:r>
              <a:rPr lang="de-DE" dirty="0" err="1"/>
              <a:t>stornelle</a:t>
            </a:r>
            <a:r>
              <a:rPr lang="de-DE" dirty="0"/>
              <a:t> </a:t>
            </a:r>
            <a:r>
              <a:rPr lang="de-DE" dirty="0" err="1"/>
              <a:t>zozz</a:t>
            </a:r>
            <a:r>
              <a:rPr lang="de-DE" b="1" dirty="0" err="1"/>
              <a:t>o</a:t>
            </a:r>
            <a:r>
              <a:rPr lang="de-DE" dirty="0"/>
              <a:t>, al </a:t>
            </a:r>
            <a:r>
              <a:rPr lang="de-DE" dirty="0" err="1"/>
              <a:t>massimo</a:t>
            </a:r>
            <a:r>
              <a:rPr lang="de-DE" dirty="0"/>
              <a:t>“)</a:t>
            </a:r>
          </a:p>
          <a:p>
            <a:pPr lvl="0"/>
            <a:r>
              <a:rPr lang="de-DE" dirty="0" smtClean="0"/>
              <a:t>durch Schnelligkeit der Aussprache Verbindung und Wegfall von Silben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de-DE" dirty="0" smtClean="0"/>
              <a:t>1. Linguistisches Repertoire des Italienischen</a:t>
            </a:r>
          </a:p>
          <a:p>
            <a:pPr lvl="0">
              <a:buNone/>
            </a:pPr>
            <a:r>
              <a:rPr lang="de-DE" dirty="0" smtClean="0"/>
              <a:t>2. Varietäten des Italienischen: Dimensionen   </a:t>
            </a:r>
          </a:p>
          <a:p>
            <a:pPr lvl="0">
              <a:buNone/>
            </a:pPr>
            <a:r>
              <a:rPr lang="de-DE" dirty="0" smtClean="0"/>
              <a:t>	 und Vielfalt</a:t>
            </a:r>
          </a:p>
          <a:p>
            <a:pPr lvl="0">
              <a:buNone/>
            </a:pPr>
            <a:r>
              <a:rPr lang="de-DE" dirty="0" smtClean="0"/>
              <a:t>3. Schriftliches und Mündliches Italienisch (</a:t>
            </a:r>
            <a:r>
              <a:rPr lang="de-DE" dirty="0" err="1" smtClean="0"/>
              <a:t>Diamesische</a:t>
            </a:r>
            <a:r>
              <a:rPr lang="de-DE" dirty="0" smtClean="0"/>
              <a:t> Varietät)</a:t>
            </a:r>
          </a:p>
          <a:p>
            <a:pPr lvl="0">
              <a:buNone/>
            </a:pPr>
            <a:r>
              <a:rPr lang="de-DE" dirty="0" smtClean="0"/>
              <a:t>4. Diastratische Varietät</a:t>
            </a:r>
          </a:p>
          <a:p>
            <a:pPr lvl="0">
              <a:buNone/>
            </a:pPr>
            <a:r>
              <a:rPr lang="de-DE" dirty="0" smtClean="0"/>
              <a:t>5. Diaphasische Varietät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</a:t>
            </a:r>
            <a:r>
              <a:rPr lang="de-DE" dirty="0" err="1" smtClean="0"/>
              <a:t>Diamesische</a:t>
            </a:r>
            <a:r>
              <a:rPr lang="de-DE" dirty="0" smtClean="0"/>
              <a:t> Varietät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Lexik: </a:t>
            </a:r>
            <a:r>
              <a:rPr lang="de-DE" dirty="0"/>
              <a:t>Tendenz </a:t>
            </a:r>
            <a:r>
              <a:rPr lang="de-DE" dirty="0" smtClean="0"/>
              <a:t>zu kleiner </a:t>
            </a:r>
            <a:r>
              <a:rPr lang="de-DE" dirty="0"/>
              <a:t>Vielfalt der </a:t>
            </a:r>
            <a:r>
              <a:rPr lang="de-DE" dirty="0" smtClean="0"/>
              <a:t>Wörter</a:t>
            </a:r>
          </a:p>
          <a:p>
            <a:r>
              <a:rPr lang="de-DE" dirty="0" smtClean="0"/>
              <a:t>bevorzugt Superlativ mit </a:t>
            </a:r>
            <a:r>
              <a:rPr lang="de-DE" i="1" dirty="0" smtClean="0"/>
              <a:t>–</a:t>
            </a:r>
            <a:r>
              <a:rPr lang="de-DE" i="1" dirty="0" err="1" smtClean="0"/>
              <a:t>issimo</a:t>
            </a:r>
            <a:endParaRPr lang="de-DE" i="1" dirty="0" smtClean="0"/>
          </a:p>
          <a:p>
            <a:r>
              <a:rPr lang="de-DE" dirty="0" smtClean="0"/>
              <a:t>mehr Einsatz von Diminutiven „</a:t>
            </a:r>
            <a:r>
              <a:rPr lang="de-DE" dirty="0" err="1" smtClean="0"/>
              <a:t>cosina</a:t>
            </a:r>
            <a:r>
              <a:rPr lang="de-DE" dirty="0" smtClean="0"/>
              <a:t>”, „</a:t>
            </a:r>
            <a:r>
              <a:rPr lang="de-DE" dirty="0" err="1" smtClean="0"/>
              <a:t>momentino</a:t>
            </a:r>
            <a:r>
              <a:rPr lang="de-DE" dirty="0" smtClean="0"/>
              <a:t>”, „</a:t>
            </a:r>
            <a:r>
              <a:rPr lang="de-DE" dirty="0" err="1" smtClean="0"/>
              <a:t>attimino</a:t>
            </a:r>
            <a:r>
              <a:rPr lang="de-DE" dirty="0" smtClean="0"/>
              <a:t>” und Imperativen  „basta!”, Interaktionen (Begrüßungen, Routinen, Höflichkeitsformeln), </a:t>
            </a:r>
            <a:r>
              <a:rPr lang="de-DE" dirty="0" err="1" smtClean="0"/>
              <a:t>Dysphemismen</a:t>
            </a:r>
            <a:r>
              <a:rPr lang="de-DE" dirty="0" smtClean="0"/>
              <a:t> 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 smtClean="0"/>
              <a:t>4. Diastratische Varietät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Untersuchung am </a:t>
            </a:r>
            <a:r>
              <a:rPr lang="de-DE" dirty="0" err="1"/>
              <a:t>italiano</a:t>
            </a:r>
            <a:r>
              <a:rPr lang="de-DE" dirty="0"/>
              <a:t> </a:t>
            </a:r>
            <a:r>
              <a:rPr lang="de-DE" dirty="0" err="1"/>
              <a:t>popolare</a:t>
            </a:r>
            <a:r>
              <a:rPr lang="de-DE" dirty="0"/>
              <a:t> </a:t>
            </a:r>
            <a:endParaRPr lang="de-DE" dirty="0" smtClean="0"/>
          </a:p>
          <a:p>
            <a:r>
              <a:rPr lang="de-DE" dirty="0" smtClean="0"/>
              <a:t>Syntax: </a:t>
            </a:r>
            <a:r>
              <a:rPr lang="de-DE" dirty="0"/>
              <a:t>häufiger Gebrauch von Nominalphrasen mit Auslassung des Verbes </a:t>
            </a:r>
            <a:r>
              <a:rPr lang="de-DE" i="1" dirty="0" err="1"/>
              <a:t>essere</a:t>
            </a:r>
            <a:r>
              <a:rPr lang="de-DE" dirty="0"/>
              <a:t> und anderen </a:t>
            </a:r>
            <a:r>
              <a:rPr lang="de-DE" dirty="0" smtClean="0"/>
              <a:t>Verben</a:t>
            </a:r>
          </a:p>
          <a:p>
            <a:r>
              <a:rPr lang="de-DE" dirty="0"/>
              <a:t>Fälle von Akkumulation von Konjunktion und </a:t>
            </a:r>
            <a:r>
              <a:rPr lang="de-DE" dirty="0" smtClean="0"/>
              <a:t>Adverb „se in </a:t>
            </a:r>
            <a:r>
              <a:rPr lang="de-DE" dirty="0" err="1" smtClean="0"/>
              <a:t>caso</a:t>
            </a:r>
            <a:r>
              <a:rPr lang="de-DE" dirty="0" smtClean="0"/>
              <a:t> </a:t>
            </a:r>
            <a:r>
              <a:rPr lang="de-DE" dirty="0" err="1" smtClean="0"/>
              <a:t>che</a:t>
            </a:r>
            <a:r>
              <a:rPr lang="de-DE" dirty="0" smtClean="0"/>
              <a:t>“</a:t>
            </a:r>
          </a:p>
          <a:p>
            <a:r>
              <a:rPr lang="de-DE" dirty="0" smtClean="0"/>
              <a:t>Fälle von funktionalem </a:t>
            </a:r>
            <a:r>
              <a:rPr lang="de-DE" dirty="0"/>
              <a:t>Tausch von Adjektiv und </a:t>
            </a:r>
            <a:r>
              <a:rPr lang="de-DE" dirty="0" smtClean="0"/>
              <a:t>Adverb „</a:t>
            </a:r>
            <a:r>
              <a:rPr lang="de-DE" dirty="0" err="1" smtClean="0"/>
              <a:t>erano</a:t>
            </a:r>
            <a:r>
              <a:rPr lang="de-DE" dirty="0" smtClean="0"/>
              <a:t> i </a:t>
            </a:r>
            <a:r>
              <a:rPr lang="de-DE" dirty="0" err="1" smtClean="0"/>
              <a:t>nostri</a:t>
            </a:r>
            <a:r>
              <a:rPr lang="de-DE" dirty="0" smtClean="0"/>
              <a:t> </a:t>
            </a:r>
            <a:r>
              <a:rPr lang="de-DE" dirty="0" err="1" smtClean="0"/>
              <a:t>meglio</a:t>
            </a:r>
            <a:r>
              <a:rPr lang="de-DE" dirty="0" smtClean="0"/>
              <a:t> </a:t>
            </a:r>
            <a:r>
              <a:rPr lang="de-DE" dirty="0" err="1" smtClean="0"/>
              <a:t>clienti</a:t>
            </a:r>
            <a:r>
              <a:rPr lang="de-DE" dirty="0" smtClean="0"/>
              <a:t>“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Diastratische Varietät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Morphologie: Verben </a:t>
            </a:r>
            <a:r>
              <a:rPr lang="de-DE" dirty="0"/>
              <a:t>2 Phänomene: Wiederkehr von analogen </a:t>
            </a:r>
            <a:r>
              <a:rPr lang="de-DE" dirty="0" smtClean="0"/>
              <a:t>Verbformen und </a:t>
            </a:r>
            <a:r>
              <a:rPr lang="de-DE" dirty="0"/>
              <a:t>sporadische Präsenz eines Austausches der Hilfsverben </a:t>
            </a:r>
            <a:r>
              <a:rPr lang="de-DE" i="1" dirty="0" err="1"/>
              <a:t>essere</a:t>
            </a:r>
            <a:r>
              <a:rPr lang="de-DE" i="1" dirty="0"/>
              <a:t> </a:t>
            </a:r>
            <a:r>
              <a:rPr lang="de-DE" dirty="0"/>
              <a:t>und </a:t>
            </a:r>
            <a:r>
              <a:rPr lang="de-DE" i="1" dirty="0" err="1" smtClean="0"/>
              <a:t>avere</a:t>
            </a:r>
            <a:endParaRPr lang="de-DE" i="1" dirty="0" smtClean="0"/>
          </a:p>
          <a:p>
            <a:r>
              <a:rPr lang="de-DE" dirty="0"/>
              <a:t>Nominalgruppe: Tendenz der Regulierung und Angleichung der bestimmenden </a:t>
            </a:r>
            <a:r>
              <a:rPr lang="de-DE" dirty="0" smtClean="0"/>
              <a:t>Artikel</a:t>
            </a:r>
          </a:p>
          <a:p>
            <a:r>
              <a:rPr lang="de-DE" dirty="0" smtClean="0"/>
              <a:t>Adjektive: </a:t>
            </a:r>
            <a:r>
              <a:rPr lang="de-DE" dirty="0"/>
              <a:t>Wiederholung von analogen Komparativen </a:t>
            </a:r>
            <a:r>
              <a:rPr lang="de-DE" dirty="0" smtClean="0"/>
              <a:t>„</a:t>
            </a:r>
            <a:r>
              <a:rPr lang="de-DE" dirty="0" err="1" smtClean="0"/>
              <a:t>ero</a:t>
            </a:r>
            <a:r>
              <a:rPr lang="de-DE" dirty="0" smtClean="0"/>
              <a:t> </a:t>
            </a:r>
            <a:r>
              <a:rPr lang="de-DE" dirty="0" err="1"/>
              <a:t>il</a:t>
            </a:r>
            <a:r>
              <a:rPr lang="de-DE" dirty="0"/>
              <a:t> più </a:t>
            </a:r>
            <a:r>
              <a:rPr lang="de-DE" dirty="0" err="1" smtClean="0"/>
              <a:t>superiore</a:t>
            </a:r>
            <a:r>
              <a:rPr lang="de-DE" dirty="0" smtClean="0"/>
              <a:t>“, „</a:t>
            </a:r>
            <a:r>
              <a:rPr lang="de-DE" dirty="0" err="1" smtClean="0"/>
              <a:t>allora</a:t>
            </a:r>
            <a:r>
              <a:rPr lang="de-DE" dirty="0" smtClean="0"/>
              <a:t> </a:t>
            </a:r>
            <a:r>
              <a:rPr lang="de-DE" dirty="0"/>
              <a:t>la più </a:t>
            </a:r>
            <a:r>
              <a:rPr lang="de-DE" dirty="0" err="1"/>
              <a:t>maggiore</a:t>
            </a:r>
            <a:r>
              <a:rPr lang="de-DE" dirty="0"/>
              <a:t> </a:t>
            </a:r>
            <a:r>
              <a:rPr lang="de-DE" dirty="0" err="1"/>
              <a:t>ce</a:t>
            </a:r>
            <a:r>
              <a:rPr lang="de-DE" dirty="0"/>
              <a:t> </a:t>
            </a:r>
            <a:r>
              <a:rPr lang="de-DE" dirty="0" err="1"/>
              <a:t>l’avevo</a:t>
            </a:r>
            <a:r>
              <a:rPr lang="de-DE" dirty="0"/>
              <a:t> </a:t>
            </a:r>
            <a:r>
              <a:rPr lang="de-DE" dirty="0" err="1" smtClean="0"/>
              <a:t>io</a:t>
            </a:r>
            <a:r>
              <a:rPr lang="de-DE" dirty="0" smtClean="0"/>
              <a:t>“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Diastratische Varietät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i="1" dirty="0"/>
              <a:t>Lexik und Wortbildung</a:t>
            </a:r>
            <a:r>
              <a:rPr lang="de-DE" dirty="0"/>
              <a:t>: häufigeres Auftreten von Dialektismen, Periphrasen und Phraseologismen mit dem Verb </a:t>
            </a:r>
            <a:r>
              <a:rPr lang="de-DE" i="1" dirty="0" err="1"/>
              <a:t>fare</a:t>
            </a:r>
            <a:endParaRPr lang="de-DE" dirty="0"/>
          </a:p>
          <a:p>
            <a:r>
              <a:rPr lang="de-DE" i="1" dirty="0"/>
              <a:t>Phonologie</a:t>
            </a:r>
            <a:r>
              <a:rPr lang="de-DE" dirty="0"/>
              <a:t>: regional markierte Phänomene dominierend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Diastratische Varietät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andere </a:t>
            </a:r>
            <a:r>
              <a:rPr lang="de-DE" dirty="0"/>
              <a:t>diastratische </a:t>
            </a:r>
            <a:r>
              <a:rPr lang="de-DE" dirty="0" smtClean="0"/>
              <a:t>Varietäten: geschlechterspezifische Sprache</a:t>
            </a:r>
          </a:p>
          <a:p>
            <a:r>
              <a:rPr lang="de-DE" dirty="0"/>
              <a:t>biologisches Geschlecht nicht </a:t>
            </a:r>
            <a:r>
              <a:rPr lang="de-DE" dirty="0" smtClean="0"/>
              <a:t>ausschlaggebend </a:t>
            </a:r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/>
              <a:t>soziales Konstrukt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DE" dirty="0" smtClean="0"/>
              <a:t>5. Diaphasische Varietät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Hier: Register</a:t>
            </a:r>
          </a:p>
          <a:p>
            <a:pPr lvl="0"/>
            <a:r>
              <a:rPr lang="de-DE" dirty="0"/>
              <a:t>bestimmende Faktoren: entsprechender Formalitäts- bzw. </a:t>
            </a:r>
            <a:r>
              <a:rPr lang="de-DE" dirty="0" err="1"/>
              <a:t>Informalitätsgrad</a:t>
            </a:r>
            <a:r>
              <a:rPr lang="de-DE" dirty="0"/>
              <a:t> der </a:t>
            </a:r>
            <a:r>
              <a:rPr lang="de-DE" dirty="0" smtClean="0"/>
              <a:t>Kommunikationssituation </a:t>
            </a:r>
            <a:r>
              <a:rPr lang="de-DE" dirty="0" smtClean="0"/>
              <a:t>und </a:t>
            </a:r>
            <a:r>
              <a:rPr lang="de-DE" dirty="0"/>
              <a:t>Grad der Aufmerksamkeit und Kontrolle, die der Sprecher in die </a:t>
            </a:r>
            <a:r>
              <a:rPr lang="de-DE" dirty="0" smtClean="0"/>
              <a:t>linguistische </a:t>
            </a:r>
            <a:r>
              <a:rPr lang="de-DE" dirty="0"/>
              <a:t>Produktion legt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Diaphasische Varietät</a:t>
            </a:r>
            <a:endParaRPr lang="de-DE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496944" cy="6310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Diaphasische Varietät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Typisch für niedrige Register: Gesprächsstruktur konzentriert sich stark auf eigenes Ich</a:t>
            </a:r>
            <a:r>
              <a:rPr lang="de-DE" dirty="0" smtClean="0"/>
              <a:t>,</a:t>
            </a:r>
          </a:p>
          <a:p>
            <a:pPr>
              <a:buNone/>
            </a:pPr>
            <a:r>
              <a:rPr lang="de-DE" dirty="0" smtClean="0"/>
              <a:t>	häufiger </a:t>
            </a:r>
            <a:r>
              <a:rPr lang="de-DE" dirty="0"/>
              <a:t>Einsatz einiger weniger </a:t>
            </a:r>
            <a:r>
              <a:rPr lang="de-DE" dirty="0" smtClean="0"/>
              <a:t>Konjunktionen,</a:t>
            </a:r>
          </a:p>
          <a:p>
            <a:pPr>
              <a:buNone/>
            </a:pPr>
            <a:r>
              <a:rPr lang="de-DE" dirty="0"/>
              <a:t>	</a:t>
            </a:r>
            <a:r>
              <a:rPr lang="de-DE" dirty="0" smtClean="0"/>
              <a:t>Gebrauch </a:t>
            </a:r>
            <a:r>
              <a:rPr lang="de-DE" dirty="0"/>
              <a:t>von abgekürzten </a:t>
            </a:r>
            <a:r>
              <a:rPr lang="de-DE" dirty="0" smtClean="0"/>
              <a:t>Worten,</a:t>
            </a:r>
          </a:p>
          <a:p>
            <a:pPr>
              <a:buNone/>
            </a:pPr>
            <a:r>
              <a:rPr lang="de-DE" dirty="0"/>
              <a:t>	</a:t>
            </a:r>
            <a:r>
              <a:rPr lang="de-DE" dirty="0" smtClean="0"/>
              <a:t>Aufnahme </a:t>
            </a:r>
            <a:r>
              <a:rPr lang="de-DE" dirty="0"/>
              <a:t>von Elementen aus dem Vulgäritalienisch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Diaphasische Varietät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Typisch für hohe, formelle Register: ausgefeilte Syntax</a:t>
            </a:r>
            <a:r>
              <a:rPr lang="de-DE" dirty="0" smtClean="0"/>
              <a:t>,</a:t>
            </a:r>
          </a:p>
          <a:p>
            <a:pPr>
              <a:buNone/>
            </a:pPr>
            <a:r>
              <a:rPr lang="de-DE" dirty="0"/>
              <a:t>	</a:t>
            </a:r>
            <a:r>
              <a:rPr lang="de-DE" dirty="0" smtClean="0"/>
              <a:t>Tendenz </a:t>
            </a:r>
            <a:r>
              <a:rPr lang="de-DE" dirty="0"/>
              <a:t>zu langen, komplexen Sätzen</a:t>
            </a:r>
            <a:r>
              <a:rPr lang="de-DE" dirty="0" smtClean="0"/>
              <a:t>,</a:t>
            </a:r>
          </a:p>
          <a:p>
            <a:pPr>
              <a:buNone/>
            </a:pPr>
            <a:r>
              <a:rPr lang="de-DE" dirty="0" smtClean="0"/>
              <a:t>	große </a:t>
            </a:r>
            <a:r>
              <a:rPr lang="de-DE" dirty="0"/>
              <a:t>lexikalische Vielfalt sowie häufig abstrakte Begriffe, Fremdwörter </a:t>
            </a:r>
            <a:endParaRPr lang="de-DE" dirty="0" smtClean="0"/>
          </a:p>
          <a:p>
            <a:pPr>
              <a:buNone/>
            </a:pPr>
            <a:r>
              <a:rPr lang="de-DE" dirty="0"/>
              <a:t>	Wahl von </a:t>
            </a:r>
            <a:r>
              <a:rPr lang="de-DE" dirty="0" smtClean="0"/>
              <a:t>morphologisch archaischen Varianten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Diaphasische Varietät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Jargon </a:t>
            </a:r>
            <a:r>
              <a:rPr lang="de-DE" dirty="0">
                <a:sym typeface="Wingdings"/>
              </a:rPr>
              <a:t></a:t>
            </a:r>
            <a:r>
              <a:rPr lang="de-DE" dirty="0"/>
              <a:t> Problematik der Spezialsprachen </a:t>
            </a:r>
            <a:endParaRPr lang="de-DE" dirty="0" smtClean="0"/>
          </a:p>
          <a:p>
            <a:r>
              <a:rPr lang="de-DE" dirty="0"/>
              <a:t>Standard und </a:t>
            </a:r>
            <a:r>
              <a:rPr lang="de-DE" dirty="0" smtClean="0"/>
              <a:t>Substandards </a:t>
            </a:r>
            <a:r>
              <a:rPr lang="de-DE" dirty="0" smtClean="0">
                <a:sym typeface="Wingdings" pitchFamily="2" charset="2"/>
              </a:rPr>
              <a:t> W</a:t>
            </a:r>
            <a:r>
              <a:rPr lang="de-DE" dirty="0" smtClean="0"/>
              <a:t>as </a:t>
            </a:r>
            <a:r>
              <a:rPr lang="de-DE" dirty="0"/>
              <a:t>ist </a:t>
            </a:r>
            <a:r>
              <a:rPr lang="de-DE" dirty="0" smtClean="0"/>
              <a:t>Standard?</a:t>
            </a:r>
          </a:p>
          <a:p>
            <a:pPr>
              <a:buNone/>
            </a:pPr>
            <a:r>
              <a:rPr lang="de-DE" dirty="0"/>
              <a:t>	3 Bedeutungen: </a:t>
            </a:r>
            <a:endParaRPr lang="de-DE" dirty="0" smtClean="0"/>
          </a:p>
          <a:p>
            <a:pPr>
              <a:buNone/>
            </a:pPr>
            <a:r>
              <a:rPr lang="de-DE" dirty="0"/>
              <a:t>	</a:t>
            </a:r>
            <a:r>
              <a:rPr lang="de-DE" dirty="0" smtClean="0"/>
              <a:t>	a</a:t>
            </a:r>
            <a:r>
              <a:rPr lang="de-DE" dirty="0"/>
              <a:t>) „</a:t>
            </a:r>
            <a:r>
              <a:rPr lang="de-DE" dirty="0" smtClean="0"/>
              <a:t>Neutrum“</a:t>
            </a:r>
          </a:p>
          <a:p>
            <a:pPr>
              <a:buNone/>
            </a:pPr>
            <a:r>
              <a:rPr lang="de-DE" dirty="0"/>
              <a:t>	</a:t>
            </a:r>
            <a:r>
              <a:rPr lang="de-DE" dirty="0" smtClean="0"/>
              <a:t>	b</a:t>
            </a:r>
            <a:r>
              <a:rPr lang="de-DE" dirty="0"/>
              <a:t>) „gute Sprache“/korrekt </a:t>
            </a:r>
            <a:endParaRPr lang="de-DE" dirty="0" smtClean="0"/>
          </a:p>
          <a:p>
            <a:pPr>
              <a:buNone/>
            </a:pPr>
            <a:r>
              <a:rPr lang="de-DE" dirty="0"/>
              <a:t>	</a:t>
            </a:r>
            <a:r>
              <a:rPr lang="de-DE" dirty="0" smtClean="0"/>
              <a:t>	c</a:t>
            </a:r>
            <a:r>
              <a:rPr lang="de-DE" dirty="0"/>
              <a:t>) </a:t>
            </a:r>
            <a:r>
              <a:rPr lang="de-DE" dirty="0" smtClean="0"/>
              <a:t>(für gebildete Sprecher) normal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1. Linguistisches Repertoire  des Italienischen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linguistisches Repertoire = Gesamtheit der Sprachvarietäten, die einer (der </a:t>
            </a:r>
            <a:r>
              <a:rPr lang="de-DE" dirty="0" err="1" smtClean="0"/>
              <a:t>italophonen</a:t>
            </a:r>
            <a:r>
              <a:rPr lang="de-DE" dirty="0" smtClean="0"/>
              <a:t>) Sprachgemeinschaft zur Verfügung steht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Diaphasische Varietät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Aktuelle Tendenzen im Zusammenhang mit Standard </a:t>
            </a:r>
            <a:r>
              <a:rPr lang="de-DE" dirty="0" smtClean="0"/>
              <a:t>und Substandards </a:t>
            </a:r>
            <a:r>
              <a:rPr lang="de-DE" dirty="0"/>
              <a:t>im </a:t>
            </a:r>
            <a:r>
              <a:rPr lang="de-DE" dirty="0" smtClean="0"/>
              <a:t>Italienischen:</a:t>
            </a:r>
          </a:p>
          <a:p>
            <a:pPr lvl="1"/>
            <a:r>
              <a:rPr lang="de-DE" dirty="0"/>
              <a:t>g</a:t>
            </a:r>
            <a:r>
              <a:rPr lang="de-DE" dirty="0" smtClean="0"/>
              <a:t>enereller </a:t>
            </a:r>
            <a:r>
              <a:rPr lang="de-DE" dirty="0"/>
              <a:t>Anstieg der Anzahl der </a:t>
            </a:r>
            <a:r>
              <a:rPr lang="de-DE" dirty="0" err="1"/>
              <a:t>Varietätenunterscheidungen</a:t>
            </a:r>
            <a:r>
              <a:rPr lang="de-DE" dirty="0"/>
              <a:t>, aufgrund der demographischen und situationellen Vermischung in Italien</a:t>
            </a:r>
          </a:p>
          <a:p>
            <a:pPr lvl="1"/>
            <a:r>
              <a:rPr lang="de-DE" dirty="0"/>
              <a:t>Anstieg der diaphasischen Varietäten, aufgrund der immer komplexer werdenden Gesellschaft, Wissenschaft und </a:t>
            </a:r>
            <a:r>
              <a:rPr lang="de-DE" dirty="0" smtClean="0"/>
              <a:t>Technik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Diaphasische Varietät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dirty="0" smtClean="0"/>
              <a:t>a</a:t>
            </a:r>
            <a:r>
              <a:rPr lang="de-DE" dirty="0" smtClean="0"/>
              <a:t>uf </a:t>
            </a:r>
            <a:r>
              <a:rPr lang="de-DE" dirty="0" smtClean="0"/>
              <a:t>anderen Seite in diatopischer Varietät Tendenz zur Bildung regionaler Standards </a:t>
            </a:r>
          </a:p>
          <a:p>
            <a:pPr lvl="1"/>
            <a:r>
              <a:rPr lang="de-DE" dirty="0"/>
              <a:t>Varietäten des Substandards festigen sich 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Quellen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err="1" smtClean="0"/>
              <a:t>Berruto</a:t>
            </a:r>
            <a:r>
              <a:rPr lang="de-DE" dirty="0" smtClean="0"/>
              <a:t>, Gaetano (1993): </a:t>
            </a:r>
            <a:r>
              <a:rPr lang="de-DE" i="1" dirty="0" smtClean="0"/>
              <a:t>Le </a:t>
            </a:r>
            <a:r>
              <a:rPr lang="de-DE" i="1" dirty="0" err="1" smtClean="0"/>
              <a:t>varietà</a:t>
            </a:r>
            <a:r>
              <a:rPr lang="de-DE" i="1" dirty="0" smtClean="0"/>
              <a:t> del </a:t>
            </a:r>
            <a:r>
              <a:rPr lang="de-DE" i="1" dirty="0" err="1" smtClean="0"/>
              <a:t>repertorio</a:t>
            </a:r>
            <a:r>
              <a:rPr lang="de-DE" dirty="0" smtClean="0"/>
              <a:t>. In: </a:t>
            </a:r>
            <a:r>
              <a:rPr lang="de-DE" dirty="0" err="1" smtClean="0"/>
              <a:t>Sobrero</a:t>
            </a:r>
            <a:r>
              <a:rPr lang="de-DE" dirty="0" smtClean="0"/>
              <a:t>, Alberto A. (</a:t>
            </a:r>
            <a:r>
              <a:rPr lang="de-DE" dirty="0" err="1" smtClean="0"/>
              <a:t>Hrg</a:t>
            </a:r>
            <a:r>
              <a:rPr lang="de-DE" dirty="0" smtClean="0"/>
              <a:t>.): </a:t>
            </a:r>
            <a:r>
              <a:rPr lang="de-DE" dirty="0" err="1" smtClean="0"/>
              <a:t>Introduzione</a:t>
            </a:r>
            <a:r>
              <a:rPr lang="de-DE" dirty="0" smtClean="0"/>
              <a:t> </a:t>
            </a:r>
            <a:r>
              <a:rPr lang="de-DE" dirty="0" err="1" smtClean="0"/>
              <a:t>all‘italiano</a:t>
            </a:r>
            <a:r>
              <a:rPr lang="de-DE" dirty="0" smtClean="0"/>
              <a:t> </a:t>
            </a:r>
            <a:r>
              <a:rPr lang="de-DE" dirty="0" err="1" smtClean="0"/>
              <a:t>contemporaneo</a:t>
            </a:r>
            <a:r>
              <a:rPr lang="de-DE" dirty="0" smtClean="0"/>
              <a:t>. Le </a:t>
            </a:r>
            <a:r>
              <a:rPr lang="de-DE" dirty="0" err="1" smtClean="0"/>
              <a:t>variazione</a:t>
            </a:r>
            <a:r>
              <a:rPr lang="de-DE" dirty="0" smtClean="0"/>
              <a:t> e </a:t>
            </a:r>
            <a:r>
              <a:rPr lang="de-DE" dirty="0" err="1" smtClean="0"/>
              <a:t>gli</a:t>
            </a:r>
            <a:r>
              <a:rPr lang="de-DE" dirty="0" smtClean="0"/>
              <a:t> </a:t>
            </a:r>
            <a:r>
              <a:rPr lang="de-DE" dirty="0" err="1" smtClean="0"/>
              <a:t>usi</a:t>
            </a:r>
            <a:r>
              <a:rPr lang="de-DE" dirty="0" smtClean="0"/>
              <a:t>. Roma-Bari: </a:t>
            </a:r>
            <a:r>
              <a:rPr lang="de-DE" dirty="0" err="1" smtClean="0"/>
              <a:t>Gius</a:t>
            </a:r>
            <a:r>
              <a:rPr lang="de-DE" dirty="0" smtClean="0"/>
              <a:t>. </a:t>
            </a:r>
            <a:r>
              <a:rPr lang="de-DE" dirty="0" err="1" smtClean="0"/>
              <a:t>Laterza</a:t>
            </a:r>
            <a:r>
              <a:rPr lang="de-DE" dirty="0" smtClean="0"/>
              <a:t> &amp; </a:t>
            </a:r>
            <a:r>
              <a:rPr lang="de-DE" dirty="0" err="1" smtClean="0"/>
              <a:t>Figli</a:t>
            </a:r>
            <a:r>
              <a:rPr lang="de-DE" dirty="0" smtClean="0"/>
              <a:t> </a:t>
            </a:r>
            <a:r>
              <a:rPr lang="de-DE" dirty="0" err="1" smtClean="0"/>
              <a:t>Spa</a:t>
            </a:r>
            <a:r>
              <a:rPr lang="de-DE" dirty="0" smtClean="0"/>
              <a:t>. 3-36.</a:t>
            </a:r>
          </a:p>
          <a:p>
            <a:r>
              <a:rPr lang="de-DE" dirty="0" err="1" smtClean="0"/>
              <a:t>Berruto</a:t>
            </a:r>
            <a:r>
              <a:rPr lang="de-DE" dirty="0" smtClean="0"/>
              <a:t>, Gaetano (1993): </a:t>
            </a:r>
            <a:r>
              <a:rPr lang="de-DE" i="1" dirty="0" err="1" smtClean="0"/>
              <a:t>Varietà</a:t>
            </a:r>
            <a:r>
              <a:rPr lang="de-DE" i="1" dirty="0" smtClean="0"/>
              <a:t> </a:t>
            </a:r>
            <a:r>
              <a:rPr lang="de-DE" i="1" dirty="0" err="1" smtClean="0"/>
              <a:t>diameische</a:t>
            </a:r>
            <a:r>
              <a:rPr lang="de-DE" i="1" dirty="0" smtClean="0"/>
              <a:t>, </a:t>
            </a:r>
            <a:r>
              <a:rPr lang="de-DE" i="1" dirty="0" err="1" smtClean="0"/>
              <a:t>diastratiche</a:t>
            </a:r>
            <a:r>
              <a:rPr lang="de-DE" i="1" dirty="0" smtClean="0"/>
              <a:t>, </a:t>
            </a:r>
            <a:r>
              <a:rPr lang="de-DE" i="1" dirty="0" err="1" smtClean="0"/>
              <a:t>diafasiche</a:t>
            </a:r>
            <a:r>
              <a:rPr lang="de-DE" dirty="0" smtClean="0"/>
              <a:t>. In: </a:t>
            </a:r>
            <a:r>
              <a:rPr lang="de-DE" dirty="0" err="1" smtClean="0"/>
              <a:t>Sobrero</a:t>
            </a:r>
            <a:r>
              <a:rPr lang="de-DE" dirty="0" smtClean="0"/>
              <a:t>, Alberto A. (</a:t>
            </a:r>
            <a:r>
              <a:rPr lang="de-DE" dirty="0" err="1" smtClean="0"/>
              <a:t>Hrg</a:t>
            </a:r>
            <a:r>
              <a:rPr lang="de-DE" dirty="0" smtClean="0"/>
              <a:t>.): </a:t>
            </a:r>
            <a:r>
              <a:rPr lang="de-DE" dirty="0" err="1" smtClean="0"/>
              <a:t>Introduzione</a:t>
            </a:r>
            <a:r>
              <a:rPr lang="de-DE" dirty="0" smtClean="0"/>
              <a:t> </a:t>
            </a:r>
            <a:r>
              <a:rPr lang="de-DE" dirty="0" err="1" smtClean="0"/>
              <a:t>all‘italiano</a:t>
            </a:r>
            <a:r>
              <a:rPr lang="de-DE" dirty="0" smtClean="0"/>
              <a:t> </a:t>
            </a:r>
            <a:r>
              <a:rPr lang="de-DE" dirty="0" err="1" smtClean="0"/>
              <a:t>contemporaneo</a:t>
            </a:r>
            <a:r>
              <a:rPr lang="de-DE" dirty="0" smtClean="0"/>
              <a:t>. Le </a:t>
            </a:r>
            <a:r>
              <a:rPr lang="de-DE" dirty="0" err="1" smtClean="0"/>
              <a:t>variazione</a:t>
            </a:r>
            <a:r>
              <a:rPr lang="de-DE" dirty="0" smtClean="0"/>
              <a:t> e </a:t>
            </a:r>
            <a:r>
              <a:rPr lang="de-DE" dirty="0" err="1" smtClean="0"/>
              <a:t>gli</a:t>
            </a:r>
            <a:r>
              <a:rPr lang="de-DE" dirty="0" smtClean="0"/>
              <a:t> </a:t>
            </a:r>
            <a:r>
              <a:rPr lang="de-DE" dirty="0" err="1" smtClean="0"/>
              <a:t>usi</a:t>
            </a:r>
            <a:r>
              <a:rPr lang="de-DE" dirty="0" smtClean="0"/>
              <a:t>. Roma-Bari: </a:t>
            </a:r>
            <a:r>
              <a:rPr lang="de-DE" dirty="0" err="1" smtClean="0"/>
              <a:t>Gius</a:t>
            </a:r>
            <a:r>
              <a:rPr lang="de-DE" dirty="0" smtClean="0"/>
              <a:t>. </a:t>
            </a:r>
            <a:r>
              <a:rPr lang="de-DE" dirty="0" err="1" smtClean="0"/>
              <a:t>Laterza</a:t>
            </a:r>
            <a:r>
              <a:rPr lang="de-DE" dirty="0" smtClean="0"/>
              <a:t> &amp; </a:t>
            </a:r>
            <a:r>
              <a:rPr lang="de-DE" dirty="0" err="1" smtClean="0"/>
              <a:t>Figli</a:t>
            </a:r>
            <a:r>
              <a:rPr lang="de-DE" dirty="0" smtClean="0"/>
              <a:t> </a:t>
            </a:r>
            <a:r>
              <a:rPr lang="de-DE" dirty="0" err="1" smtClean="0"/>
              <a:t>Spa</a:t>
            </a:r>
            <a:r>
              <a:rPr lang="de-DE" dirty="0" smtClean="0"/>
              <a:t>. 37-92.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1. Linguistisches Repertoire  des Italienischen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Dialekte als eigenständige Varietät</a:t>
            </a:r>
          </a:p>
          <a:p>
            <a:r>
              <a:rPr lang="de-DE" dirty="0" smtClean="0"/>
              <a:t>in Italien Situation der Diglossie </a:t>
            </a:r>
          </a:p>
          <a:p>
            <a:r>
              <a:rPr lang="de-DE" dirty="0" smtClean="0"/>
              <a:t>Standard und Dialekt beeinflussen sich gegenseitig</a:t>
            </a:r>
          </a:p>
          <a:p>
            <a:r>
              <a:rPr lang="de-DE" dirty="0" smtClean="0"/>
              <a:t>jedoch keine richtigen Hybridvarietäten </a:t>
            </a:r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smtClean="0"/>
              <a:t>Vorhandensein von Hybridtexten ist kein Beleg für Existenz von Hybridvarietäten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1. Linguistisches Repertoire  des Italienischen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„</a:t>
            </a:r>
            <a:r>
              <a:rPr lang="de-DE" dirty="0" err="1" smtClean="0"/>
              <a:t>code</a:t>
            </a:r>
            <a:r>
              <a:rPr lang="de-DE" dirty="0" smtClean="0"/>
              <a:t> </a:t>
            </a:r>
            <a:r>
              <a:rPr lang="de-DE" dirty="0" err="1" smtClean="0"/>
              <a:t>mixing</a:t>
            </a:r>
            <a:r>
              <a:rPr lang="de-DE" dirty="0" smtClean="0"/>
              <a:t>“: wechselnder Gebrauch von zwei Sprachen innerhalb eines Satzes </a:t>
            </a:r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smtClean="0"/>
              <a:t>z.B.: „</a:t>
            </a:r>
            <a:r>
              <a:rPr lang="de-DE" i="1" dirty="0" smtClean="0"/>
              <a:t>Eh, mi </a:t>
            </a:r>
            <a:r>
              <a:rPr lang="de-DE" i="1" dirty="0" err="1" smtClean="0"/>
              <a:t>venne</a:t>
            </a:r>
            <a:r>
              <a:rPr lang="de-DE" i="1" dirty="0" smtClean="0"/>
              <a:t> </a:t>
            </a:r>
            <a:r>
              <a:rPr lang="de-DE" i="1" dirty="0" err="1" smtClean="0"/>
              <a:t>incontro</a:t>
            </a:r>
            <a:r>
              <a:rPr lang="de-DE" i="1" dirty="0" smtClean="0"/>
              <a:t> </a:t>
            </a:r>
            <a:r>
              <a:rPr lang="de-DE" i="1" dirty="0" err="1" smtClean="0"/>
              <a:t>mia</a:t>
            </a:r>
            <a:r>
              <a:rPr lang="de-DE" i="1" dirty="0" smtClean="0"/>
              <a:t> </a:t>
            </a:r>
            <a:r>
              <a:rPr lang="de-DE" i="1" dirty="0" err="1" smtClean="0"/>
              <a:t>madre</a:t>
            </a:r>
            <a:r>
              <a:rPr lang="de-DE" i="1" dirty="0" smtClean="0"/>
              <a:t>, </a:t>
            </a:r>
            <a:r>
              <a:rPr lang="de-DE" i="1" dirty="0" err="1" smtClean="0"/>
              <a:t>che</a:t>
            </a:r>
            <a:r>
              <a:rPr lang="de-DE" i="1" dirty="0" smtClean="0"/>
              <a:t> </a:t>
            </a:r>
            <a:r>
              <a:rPr lang="de-DE" i="1" dirty="0" err="1" smtClean="0"/>
              <a:t>stava</a:t>
            </a:r>
            <a:r>
              <a:rPr lang="de-DE" dirty="0" smtClean="0"/>
              <a:t> a </a:t>
            </a:r>
            <a:r>
              <a:rPr lang="de-DE" dirty="0" err="1" smtClean="0"/>
              <a:t>ra</a:t>
            </a:r>
            <a:r>
              <a:rPr lang="de-DE" dirty="0" smtClean="0"/>
              <a:t> </a:t>
            </a:r>
            <a:r>
              <a:rPr lang="de-DE" i="1" dirty="0" err="1" smtClean="0"/>
              <a:t>campagna</a:t>
            </a:r>
            <a:r>
              <a:rPr lang="de-DE" i="1" dirty="0" smtClean="0"/>
              <a:t>, </a:t>
            </a:r>
            <a:r>
              <a:rPr lang="de-DE" i="1" dirty="0" err="1" smtClean="0"/>
              <a:t>mamma</a:t>
            </a:r>
            <a:r>
              <a:rPr lang="de-DE" i="1" dirty="0" smtClean="0"/>
              <a:t>, </a:t>
            </a:r>
            <a:r>
              <a:rPr lang="de-DE" i="1" dirty="0" err="1" smtClean="0"/>
              <a:t>però</a:t>
            </a:r>
            <a:r>
              <a:rPr lang="de-DE" i="1" dirty="0" smtClean="0"/>
              <a:t> </a:t>
            </a:r>
            <a:r>
              <a:rPr lang="de-DE" dirty="0" err="1" smtClean="0"/>
              <a:t>ll-a’vienu</a:t>
            </a:r>
            <a:r>
              <a:rPr lang="de-DE" dirty="0" smtClean="0"/>
              <a:t> </a:t>
            </a:r>
            <a:r>
              <a:rPr lang="de-DE" i="1" dirty="0" err="1" smtClean="0"/>
              <a:t>detto</a:t>
            </a:r>
            <a:r>
              <a:rPr lang="de-DE" i="1" dirty="0" smtClean="0"/>
              <a:t> </a:t>
            </a:r>
            <a:r>
              <a:rPr lang="de-DE" i="1" dirty="0" err="1" smtClean="0"/>
              <a:t>che</a:t>
            </a:r>
            <a:r>
              <a:rPr lang="de-DE" dirty="0" smtClean="0"/>
              <a:t> </a:t>
            </a:r>
            <a:r>
              <a:rPr lang="de-DE" dirty="0" err="1" smtClean="0"/>
              <a:t>a’vienu</a:t>
            </a:r>
            <a:r>
              <a:rPr lang="de-DE" dirty="0" smtClean="0"/>
              <a:t> </a:t>
            </a:r>
            <a:r>
              <a:rPr lang="de-DE" dirty="0" err="1" smtClean="0"/>
              <a:t>jet’tatu</a:t>
            </a:r>
            <a:r>
              <a:rPr lang="de-DE" dirty="0" smtClean="0"/>
              <a:t> na ‚</a:t>
            </a:r>
            <a:r>
              <a:rPr lang="de-DE" dirty="0" err="1" smtClean="0"/>
              <a:t>bumba</a:t>
            </a:r>
            <a:r>
              <a:rPr lang="de-DE" dirty="0" smtClean="0"/>
              <a:t> </a:t>
            </a:r>
            <a:r>
              <a:rPr lang="de-DE" i="1" dirty="0" smtClean="0"/>
              <a:t>al </a:t>
            </a:r>
            <a:r>
              <a:rPr lang="de-DE" i="1" dirty="0" err="1" smtClean="0"/>
              <a:t>castello</a:t>
            </a:r>
            <a:r>
              <a:rPr lang="de-DE" i="1" dirty="0" smtClean="0"/>
              <a:t> di </a:t>
            </a:r>
            <a:r>
              <a:rPr lang="de-DE" i="1" dirty="0" err="1" smtClean="0"/>
              <a:t>Rende</a:t>
            </a:r>
            <a:r>
              <a:rPr lang="de-DE" dirty="0" smtClean="0"/>
              <a:t>“ (Italienisch-Calabrese)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1. Linguistisches Repertoire  des Italienischen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 nur möglich bei </a:t>
            </a:r>
            <a:r>
              <a:rPr lang="de-DE" dirty="0" smtClean="0"/>
              <a:t>sozialer </a:t>
            </a:r>
            <a:r>
              <a:rPr lang="de-DE" dirty="0" smtClean="0"/>
              <a:t>Akzeptanz und beide Codes nicht (o. nicht mehr) in Konflikt stehen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DE" dirty="0" smtClean="0"/>
              <a:t>2. Varietäten des Italienischen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Dimensionen in der synchronen Varietät:</a:t>
            </a:r>
          </a:p>
          <a:p>
            <a:pPr>
              <a:buNone/>
            </a:pPr>
            <a:r>
              <a:rPr lang="de-DE" dirty="0" smtClean="0"/>
              <a:t> </a:t>
            </a:r>
            <a:r>
              <a:rPr lang="de-DE" dirty="0" smtClean="0">
                <a:sym typeface="Wingdings" pitchFamily="2" charset="2"/>
              </a:rPr>
              <a:t>	- </a:t>
            </a:r>
            <a:r>
              <a:rPr lang="de-DE" dirty="0" smtClean="0"/>
              <a:t>diatopische Varietät</a:t>
            </a:r>
          </a:p>
          <a:p>
            <a:pPr>
              <a:buNone/>
            </a:pPr>
            <a:r>
              <a:rPr lang="de-DE" dirty="0" smtClean="0"/>
              <a:t>	- diastratische/soziale Varietät</a:t>
            </a:r>
          </a:p>
          <a:p>
            <a:pPr>
              <a:buNone/>
            </a:pPr>
            <a:r>
              <a:rPr lang="de-DE" dirty="0" smtClean="0"/>
              <a:t>	- diaphasische/funktionell-  </a:t>
            </a:r>
          </a:p>
          <a:p>
            <a:pPr>
              <a:buNone/>
            </a:pPr>
            <a:r>
              <a:rPr lang="de-DE" dirty="0" smtClean="0"/>
              <a:t> 	  kontextuelle/situationsgebundene Varietät</a:t>
            </a:r>
          </a:p>
          <a:p>
            <a:pPr>
              <a:buNone/>
            </a:pPr>
            <a:r>
              <a:rPr lang="de-DE" dirty="0" smtClean="0"/>
              <a:t>	- </a:t>
            </a:r>
            <a:r>
              <a:rPr lang="de-DE" dirty="0" err="1" smtClean="0"/>
              <a:t>diamesiche</a:t>
            </a:r>
            <a:r>
              <a:rPr lang="de-DE" dirty="0" smtClean="0"/>
              <a:t> Varietät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Varietäten des Italienischen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alle Varietäten sind Kontinuum</a:t>
            </a:r>
          </a:p>
          <a:p>
            <a:pPr>
              <a:buNone/>
            </a:pP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547664" y="2420888"/>
          <a:ext cx="5835438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800200"/>
                <a:gridCol w="2595078"/>
              </a:tblGrid>
              <a:tr h="769140">
                <a:tc>
                  <a:txBody>
                    <a:bodyPr/>
                    <a:lstStyle/>
                    <a:p>
                      <a:r>
                        <a:rPr lang="de-D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Varietät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Oberes Ende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Unteres Ende</a:t>
                      </a:r>
                      <a:endParaRPr lang="de-DE" dirty="0"/>
                    </a:p>
                  </a:txBody>
                  <a:tcPr/>
                </a:tc>
              </a:tr>
              <a:tr h="779823"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diatopische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italiano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standard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normativo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italiano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regionale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fortemente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dialetizzante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dirty="0"/>
                    </a:p>
                  </a:txBody>
                  <a:tcPr/>
                </a:tc>
              </a:tr>
              <a:tr h="779823"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diastratische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italiano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colto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ricercato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italiano popolare basso </a:t>
                      </a:r>
                      <a:endParaRPr lang="de-DE" dirty="0"/>
                    </a:p>
                  </a:txBody>
                  <a:tcPr/>
                </a:tc>
              </a:tr>
              <a:tr h="779823"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diaphasisch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italiano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formale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aulico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italiano informale trascurato</a:t>
                      </a:r>
                      <a:endParaRPr lang="de-DE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79823">
                <a:tc>
                  <a:txBody>
                    <a:bodyPr/>
                    <a:lstStyle/>
                    <a:p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diamesische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italiano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scritto-scritto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italiano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parato-parlato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Varietäten des Italienischen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im Italienischen nicht möglich diatopisch und diastratisch zu trennen </a:t>
            </a:r>
          </a:p>
          <a:p>
            <a:r>
              <a:rPr lang="de-DE" dirty="0" err="1" smtClean="0"/>
              <a:t>Berrutos</a:t>
            </a:r>
            <a:r>
              <a:rPr lang="de-DE" dirty="0" smtClean="0"/>
              <a:t> Vorschlag: Dimensionen befinden sich ineinander 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429000"/>
            <a:ext cx="41814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822</Words>
  <Application>Microsoft Office PowerPoint</Application>
  <PresentationFormat>Bildschirmpräsentation (4:3)</PresentationFormat>
  <Paragraphs>132</Paragraphs>
  <Slides>32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32</vt:i4>
      </vt:variant>
    </vt:vector>
  </HeadingPairs>
  <TitlesOfParts>
    <vt:vector size="33" baseType="lpstr">
      <vt:lpstr>Larissa-Design</vt:lpstr>
      <vt:lpstr>Gaetano Berruto und die Varietäten des Italienischen</vt:lpstr>
      <vt:lpstr>Gliederung</vt:lpstr>
      <vt:lpstr>1. Linguistisches Repertoire  des Italienischen</vt:lpstr>
      <vt:lpstr>1. Linguistisches Repertoire  des Italienischen</vt:lpstr>
      <vt:lpstr>1. Linguistisches Repertoire  des Italienischen</vt:lpstr>
      <vt:lpstr>1. Linguistisches Repertoire  des Italienischen</vt:lpstr>
      <vt:lpstr>2. Varietäten des Italienischen </vt:lpstr>
      <vt:lpstr>2. Varietäten des Italienischen</vt:lpstr>
      <vt:lpstr>2. Varietäten des Italienischen</vt:lpstr>
      <vt:lpstr>2. Varietäten des Italienischen</vt:lpstr>
      <vt:lpstr>Folie 11</vt:lpstr>
      <vt:lpstr>2. Varietäten des Italienischen</vt:lpstr>
      <vt:lpstr>Folie 13</vt:lpstr>
      <vt:lpstr>3. Diamesische Varietät</vt:lpstr>
      <vt:lpstr>3. Diamesische Varietät</vt:lpstr>
      <vt:lpstr>3. Diamesische Varietät</vt:lpstr>
      <vt:lpstr>3. Diamesische Varietät</vt:lpstr>
      <vt:lpstr>3. Diamesische Varietät</vt:lpstr>
      <vt:lpstr>3. Diamesische Varietät</vt:lpstr>
      <vt:lpstr>3. Diamesische Varietät</vt:lpstr>
      <vt:lpstr>4. Diastratische Varietät</vt:lpstr>
      <vt:lpstr>4. Diastratische Varietät</vt:lpstr>
      <vt:lpstr>4. Diastratische Varietät</vt:lpstr>
      <vt:lpstr>4. Diastratische Varietät</vt:lpstr>
      <vt:lpstr>5. Diaphasische Varietät </vt:lpstr>
      <vt:lpstr>5. Diaphasische Varietät</vt:lpstr>
      <vt:lpstr>5. Diaphasische Varietät</vt:lpstr>
      <vt:lpstr>5. Diaphasische Varietät</vt:lpstr>
      <vt:lpstr>5. Diaphasische Varietät</vt:lpstr>
      <vt:lpstr>5. Diaphasische Varietät</vt:lpstr>
      <vt:lpstr>5. Diaphasische Varietät</vt:lpstr>
      <vt:lpstr>Quellen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Gaetano Berruto und die Varietäten des Italienischen</dc:title>
  <dc:creator>Mickel</dc:creator>
  <cp:lastModifiedBy>Mickel</cp:lastModifiedBy>
  <cp:revision>54</cp:revision>
  <dcterms:created xsi:type="dcterms:W3CDTF">2011-04-26T11:44:08Z</dcterms:created>
  <dcterms:modified xsi:type="dcterms:W3CDTF">2011-04-26T20:21:15Z</dcterms:modified>
</cp:coreProperties>
</file>